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0" r:id="rId2"/>
    <p:sldId id="272" r:id="rId3"/>
    <p:sldId id="275" r:id="rId4"/>
    <p:sldId id="273" r:id="rId5"/>
    <p:sldId id="274" r:id="rId6"/>
    <p:sldId id="271" r:id="rId7"/>
    <p:sldId id="256" r:id="rId8"/>
    <p:sldId id="257" r:id="rId9"/>
    <p:sldId id="258" r:id="rId10"/>
    <p:sldId id="259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454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4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63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E059A-3A7D-0451-48DB-C2BB927A64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2542D6-7133-28C4-8626-A848A1C8F6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899AFE-7FEF-6EF9-24DE-1183A004EC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98F2E-9D58-4BC5-BD4F-9B84CA947C90}" type="datetimeFigureOut">
              <a:rPr lang="en-US" smtClean="0"/>
              <a:t>12/30/2025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A1B754-01B7-E80D-1B08-8CF68E07D4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22C56B-F249-2A83-3B89-AB3E430E2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808E7-34DE-4233-8885-CF2DE67DA9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576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D7915-1E1F-4366-D668-E46485BCE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3C90D82-3F10-325E-6C2D-571F52AF14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DD4D45-2967-0747-F4E7-D909C457CE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98F2E-9D58-4BC5-BD4F-9B84CA947C90}" type="datetimeFigureOut">
              <a:rPr lang="en-US" smtClean="0"/>
              <a:t>12/30/2025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ED52B7-0A0E-4D59-87DF-7445E7257A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17404B-6ABD-4273-0579-FD957CBFEE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808E7-34DE-4233-8885-CF2DE67DA9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7371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F67FECA-A351-D562-798F-504F1F5E011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80B6D1F-6074-66EE-F51F-ABA2B08DF9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F2BDF2-21A3-A6D7-04AD-B09D884483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98F2E-9D58-4BC5-BD4F-9B84CA947C90}" type="datetimeFigureOut">
              <a:rPr lang="en-US" smtClean="0"/>
              <a:t>12/30/2025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EE9254-25CC-F223-428B-CAE44D257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F9057A-80D3-FBF1-B0DD-F2C87D7ED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808E7-34DE-4233-8885-CF2DE67DA9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61994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52C21-F4A1-2232-2418-16BE9EC22B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A4CFD8-796C-6D97-068D-CC4DACB93D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31D8BC-EB98-521A-FCFB-0E130C8F36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98F2E-9D58-4BC5-BD4F-9B84CA947C90}" type="datetimeFigureOut">
              <a:rPr lang="en-US" smtClean="0"/>
              <a:t>12/30/2025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44F344-0716-CF15-43A1-027BFCCA23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5D395C-32FB-B262-4655-00244D663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808E7-34DE-4233-8885-CF2DE67DA9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2976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DC3E3-FDE1-778C-E28A-53974FB858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81AA12-E2FF-602B-9FA5-B911C52D84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348723-7268-D707-922A-1FE7C8A6D5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98F2E-9D58-4BC5-BD4F-9B84CA947C90}" type="datetimeFigureOut">
              <a:rPr lang="en-US" smtClean="0"/>
              <a:t>12/30/2025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0D3BA3-F5D9-D310-EBEC-30219E6160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81443B-225A-5255-9999-CDEDDBE7F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808E7-34DE-4233-8885-CF2DE67DA9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9933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0E5371-05BC-AC45-5D22-22A6CD5C3E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CBAA54-1535-D85E-9D86-95528336CC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6021FA-4F9F-CF39-0F07-7B4FA0BE3D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A13F01-9048-E0F2-9CAE-0E030C1DE7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98F2E-9D58-4BC5-BD4F-9B84CA947C90}" type="datetimeFigureOut">
              <a:rPr lang="en-US" smtClean="0"/>
              <a:t>12/30/2025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3EFF1F-7DA1-B63B-CD62-021096DA76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741090-7203-CC1B-9C69-0CA5088B0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808E7-34DE-4233-8885-CF2DE67DA9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5063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4B4CB-81EC-58A7-A321-EACAFCB50C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C7FE39-3E33-55F2-24F6-C18850B81C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68A1C3-E188-E4C1-C0A5-A92E060763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F3DE948-CF13-F165-22EA-21B39EDECF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651C07-6430-2984-19CE-910A8DD4D1F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7288178-7955-C5D5-AD48-F016693C41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98F2E-9D58-4BC5-BD4F-9B84CA947C90}" type="datetimeFigureOut">
              <a:rPr lang="en-US" smtClean="0"/>
              <a:t>12/30/2025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429D6C7-4EFE-E4B9-AD06-A975F2D1B1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70B2A1E-458E-1BEE-5EF0-2DE566917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808E7-34DE-4233-8885-CF2DE67DA9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963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D45A28-E9EF-815A-4BE8-5722617F35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DAF042-BCB9-E998-BF96-D93ABBAFCE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98F2E-9D58-4BC5-BD4F-9B84CA947C90}" type="datetimeFigureOut">
              <a:rPr lang="en-US" smtClean="0"/>
              <a:t>12/30/2025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D25E80-E701-73C8-B98A-ECA38A9EE6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84FF06-111F-C781-A793-070ABF420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808E7-34DE-4233-8885-CF2DE67DA9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9086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C210025-D8F8-035C-1E6C-F4618D8154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98F2E-9D58-4BC5-BD4F-9B84CA947C90}" type="datetimeFigureOut">
              <a:rPr lang="en-US" smtClean="0"/>
              <a:t>12/30/2025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8607FF7-19B3-BB86-E275-24684B5905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5963F7-8B71-E41B-FE84-1E60748382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808E7-34DE-4233-8885-CF2DE67DA9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1672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8F265B-5269-4CFD-9497-D42D1C1497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7DAD28-ACFD-4517-B579-2399F85773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28AF3A-CB71-8DB8-F5FC-56382A25C5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052AD3-207D-4DDA-26F6-B660C7BE5D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98F2E-9D58-4BC5-BD4F-9B84CA947C90}" type="datetimeFigureOut">
              <a:rPr lang="en-US" smtClean="0"/>
              <a:t>12/30/2025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6E91EF-E042-5154-DA32-D58B77187C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866A53-20F0-8A3B-9E43-CC1C383427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808E7-34DE-4233-8885-CF2DE67DA9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4997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CF02E-B7DD-FB3F-F2CD-18D4AE2EF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E2663FB-49E6-B36C-F2D5-3982BCCDA13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204D79-7A74-ADF5-C5EA-E365B26DB6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670797-6758-B007-9CAE-475B5F98A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98F2E-9D58-4BC5-BD4F-9B84CA947C90}" type="datetimeFigureOut">
              <a:rPr lang="en-US" smtClean="0"/>
              <a:t>12/30/2025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9832AA-8F71-439B-BA81-716790658F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C37516-8608-9024-FBEA-1E08C524D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808E7-34DE-4233-8885-CF2DE67DA9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0645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D0E1C7A-36FB-DEB1-355B-9141D4EF04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4C30C9-7B98-88E8-1457-09523ADC94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B074BB-F3BA-8119-C25C-968E14820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B98F2E-9D58-4BC5-BD4F-9B84CA947C90}" type="datetimeFigureOut">
              <a:rPr lang="en-US" smtClean="0"/>
              <a:t>12/30/2025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8C34F2-9149-16BE-1241-96E19A6B49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0B1F4F-097A-CD0E-F511-9E4AD5538F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4808E7-34DE-4233-8885-CF2DE67DA9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517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.jpe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1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64ED1-3F01-2CF5-62FA-39A2DA471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MagicLantern</a:t>
            </a:r>
            <a:r>
              <a:rPr lang="en-US" dirty="0"/>
              <a:t> – MLV and CDNG Workflow</a:t>
            </a:r>
          </a:p>
        </p:txBody>
      </p:sp>
    </p:spTree>
    <p:extLst>
      <p:ext uri="{BB962C8B-B14F-4D97-AF65-F5344CB8AC3E}">
        <p14:creationId xmlns:p14="http://schemas.microsoft.com/office/powerpoint/2010/main" val="42250639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EEB1CE-ED4C-046A-4BB9-B163A4C016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D0EAA0A-BD4C-9547-0D90-7D8238CDB2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875" y="1138237"/>
            <a:ext cx="10382250" cy="458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3393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F7743B-EDFD-EF7D-ADFC-343832B3C2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E23031E1-9DA7-5B05-9857-B0A6BC0716FF}"/>
              </a:ext>
            </a:extLst>
          </p:cNvPr>
          <p:cNvSpPr/>
          <p:nvPr/>
        </p:nvSpPr>
        <p:spPr>
          <a:xfrm>
            <a:off x="113211" y="121920"/>
            <a:ext cx="1724298" cy="725442"/>
          </a:xfrm>
          <a:prstGeom prst="rect">
            <a:avLst/>
          </a:prstGeom>
          <a:solidFill>
            <a:srgbClr val="FF4545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EF88689-6FE9-ABA2-61D6-3094E8CADF8F}"/>
              </a:ext>
            </a:extLst>
          </p:cNvPr>
          <p:cNvSpPr txBox="1"/>
          <p:nvPr/>
        </p:nvSpPr>
        <p:spPr>
          <a:xfrm>
            <a:off x="165462" y="201628"/>
            <a:ext cx="120265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Must Do									Photography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345FE47-CD05-D654-6348-557C1B160F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0225" y="1154595"/>
            <a:ext cx="1457528" cy="247685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A716B3E3-4868-F11C-5C14-57A59691B151}"/>
              </a:ext>
            </a:extLst>
          </p:cNvPr>
          <p:cNvCxnSpPr>
            <a:stCxn id="2" idx="2"/>
          </p:cNvCxnSpPr>
          <p:nvPr/>
        </p:nvCxnSpPr>
        <p:spPr>
          <a:xfrm>
            <a:off x="2578989" y="1402280"/>
            <a:ext cx="0" cy="6359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514A3A42-591A-4B36-D396-CE097E56C396}"/>
              </a:ext>
            </a:extLst>
          </p:cNvPr>
          <p:cNvSpPr txBox="1"/>
          <p:nvPr/>
        </p:nvSpPr>
        <p:spPr>
          <a:xfrm>
            <a:off x="1814013" y="2038261"/>
            <a:ext cx="152995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We want them to be processed, so we can work with normal .DNG files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125D7D0-5C80-8D10-0FB5-D7247E1DF16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1590" t="11474" r="19811" b="16384"/>
          <a:stretch>
            <a:fillRect/>
          </a:stretch>
        </p:blipFill>
        <p:spPr>
          <a:xfrm>
            <a:off x="228723" y="856072"/>
            <a:ext cx="1064279" cy="844732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D1E2F4D-4327-C12E-E65B-0EBB2BD2E554}"/>
              </a:ext>
            </a:extLst>
          </p:cNvPr>
          <p:cNvCxnSpPr>
            <a:endCxn id="2" idx="1"/>
          </p:cNvCxnSpPr>
          <p:nvPr/>
        </p:nvCxnSpPr>
        <p:spPr>
          <a:xfrm>
            <a:off x="1358537" y="1271451"/>
            <a:ext cx="491688" cy="69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B29B8788-0894-9692-B935-7BC32CFB674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6227" b="13044"/>
          <a:stretch>
            <a:fillRect/>
          </a:stretch>
        </p:blipFill>
        <p:spPr>
          <a:xfrm>
            <a:off x="3799441" y="1183173"/>
            <a:ext cx="1590108" cy="190527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11637CE-31C3-B2E6-076D-0060AD85C29C}"/>
              </a:ext>
            </a:extLst>
          </p:cNvPr>
          <p:cNvCxnSpPr>
            <a:cxnSpLocks/>
            <a:stCxn id="2" idx="3"/>
            <a:endCxn id="11" idx="1"/>
          </p:cNvCxnSpPr>
          <p:nvPr/>
        </p:nvCxnSpPr>
        <p:spPr>
          <a:xfrm flipV="1">
            <a:off x="3307753" y="1278437"/>
            <a:ext cx="49168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D2B32B7A-9D4C-7F50-F6D5-DDA25A9F6F93}"/>
              </a:ext>
            </a:extLst>
          </p:cNvPr>
          <p:cNvSpPr txBox="1"/>
          <p:nvPr/>
        </p:nvSpPr>
        <p:spPr>
          <a:xfrm>
            <a:off x="3829519" y="2030008"/>
            <a:ext cx="152995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Sometimes, not all files are saved in Dual ISO. You want to work with DNG+CR2/3 combined.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15C5DB2-7A0F-10AE-6140-50B9A0A45104}"/>
              </a:ext>
            </a:extLst>
          </p:cNvPr>
          <p:cNvCxnSpPr>
            <a:cxnSpLocks/>
            <a:stCxn id="11" idx="2"/>
            <a:endCxn id="18" idx="0"/>
          </p:cNvCxnSpPr>
          <p:nvPr/>
        </p:nvCxnSpPr>
        <p:spPr>
          <a:xfrm>
            <a:off x="4594495" y="1373700"/>
            <a:ext cx="0" cy="6563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59416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80C8AC9-E1C4-3DCB-9391-E868529E5AF0}"/>
              </a:ext>
            </a:extLst>
          </p:cNvPr>
          <p:cNvSpPr/>
          <p:nvPr/>
        </p:nvSpPr>
        <p:spPr>
          <a:xfrm>
            <a:off x="113211" y="121920"/>
            <a:ext cx="1724298" cy="725442"/>
          </a:xfrm>
          <a:prstGeom prst="rect">
            <a:avLst/>
          </a:prstGeom>
          <a:solidFill>
            <a:srgbClr val="FF4545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FE63DA-1CE8-D50B-8B04-81E4973ABA26}"/>
              </a:ext>
            </a:extLst>
          </p:cNvPr>
          <p:cNvSpPr txBox="1"/>
          <p:nvPr/>
        </p:nvSpPr>
        <p:spPr>
          <a:xfrm>
            <a:off x="165462" y="201628"/>
            <a:ext cx="120265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Must Do									Photography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5412FE-6392-39BC-8FDB-0994AF93AB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3045" y="1152191"/>
            <a:ext cx="1457528" cy="24768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357A05B-4C70-95C0-2FD3-D072AE06384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1590" t="11474" r="19811" b="16384"/>
          <a:stretch>
            <a:fillRect/>
          </a:stretch>
        </p:blipFill>
        <p:spPr>
          <a:xfrm>
            <a:off x="228723" y="856072"/>
            <a:ext cx="1064279" cy="844732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0F31031-4031-59D4-878E-D032FA551914}"/>
              </a:ext>
            </a:extLst>
          </p:cNvPr>
          <p:cNvCxnSpPr>
            <a:cxnSpLocks/>
            <a:stCxn id="8" idx="3"/>
            <a:endCxn id="5" idx="1"/>
          </p:cNvCxnSpPr>
          <p:nvPr/>
        </p:nvCxnSpPr>
        <p:spPr>
          <a:xfrm flipV="1">
            <a:off x="1293002" y="1276034"/>
            <a:ext cx="580043" cy="24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0BD67EBF-1531-516E-376B-11046FB133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723" y="1730828"/>
            <a:ext cx="4746172" cy="2670755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99C8713-73A8-0EC8-0379-75BB3C0A90EE}"/>
              </a:ext>
            </a:extLst>
          </p:cNvPr>
          <p:cNvCxnSpPr>
            <a:cxnSpLocks/>
            <a:stCxn id="5" idx="3"/>
            <a:endCxn id="60" idx="1"/>
          </p:cNvCxnSpPr>
          <p:nvPr/>
        </p:nvCxnSpPr>
        <p:spPr>
          <a:xfrm flipV="1">
            <a:off x="3330573" y="1264873"/>
            <a:ext cx="3846746" cy="111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2D8FDF1-DFD9-4EAA-4BB3-F45492CFD10D}"/>
              </a:ext>
            </a:extLst>
          </p:cNvPr>
          <p:cNvCxnSpPr>
            <a:cxnSpLocks/>
            <a:stCxn id="38" idx="2"/>
            <a:endCxn id="42" idx="0"/>
          </p:cNvCxnSpPr>
          <p:nvPr/>
        </p:nvCxnSpPr>
        <p:spPr>
          <a:xfrm flipH="1">
            <a:off x="7974946" y="3702556"/>
            <a:ext cx="255" cy="5750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37">
            <a:extLst>
              <a:ext uri="{FF2B5EF4-FFF2-40B4-BE49-F238E27FC236}">
                <a16:creationId xmlns:a16="http://schemas.microsoft.com/office/drawing/2014/main" id="{4060FE94-C745-74D8-5760-3A22437321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9201" y="2426206"/>
            <a:ext cx="4572000" cy="127635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775D68E0-6255-8BC4-8B15-EC581B9397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4022" y="4277584"/>
            <a:ext cx="3381847" cy="1800476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1FED291D-7DB0-B2B6-0D97-30356C0332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4393" y="4315790"/>
            <a:ext cx="3870891" cy="1030218"/>
          </a:xfrm>
          <a:prstGeom prst="rect">
            <a:avLst/>
          </a:prstGeom>
        </p:spPr>
      </p:pic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44C3B5BB-D5B9-17DF-F1F4-62BAC4E6CCDF}"/>
              </a:ext>
            </a:extLst>
          </p:cNvPr>
          <p:cNvCxnSpPr>
            <a:cxnSpLocks/>
            <a:endCxn id="45" idx="3"/>
          </p:cNvCxnSpPr>
          <p:nvPr/>
        </p:nvCxnSpPr>
        <p:spPr>
          <a:xfrm flipH="1">
            <a:off x="4695284" y="4399759"/>
            <a:ext cx="1705516" cy="4311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49">
            <a:extLst>
              <a:ext uri="{FF2B5EF4-FFF2-40B4-BE49-F238E27FC236}">
                <a16:creationId xmlns:a16="http://schemas.microsoft.com/office/drawing/2014/main" id="{FEFD0895-999B-FB74-5C4F-971D3D58B05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4392" y="5506754"/>
            <a:ext cx="3870891" cy="1142612"/>
          </a:xfrm>
          <a:prstGeom prst="rect">
            <a:avLst/>
          </a:prstGeom>
        </p:spPr>
      </p:pic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F69D9C42-3A39-2935-C4D4-90A5F10A7AB8}"/>
              </a:ext>
            </a:extLst>
          </p:cNvPr>
          <p:cNvCxnSpPr>
            <a:cxnSpLocks/>
            <a:endCxn id="50" idx="3"/>
          </p:cNvCxnSpPr>
          <p:nvPr/>
        </p:nvCxnSpPr>
        <p:spPr>
          <a:xfrm flipH="1">
            <a:off x="4695283" y="4562329"/>
            <a:ext cx="1705517" cy="15157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79254CD4-35D6-7A7A-D790-76500B590C70}"/>
              </a:ext>
            </a:extLst>
          </p:cNvPr>
          <p:cNvCxnSpPr>
            <a:cxnSpLocks/>
            <a:stCxn id="5" idx="2"/>
            <a:endCxn id="15" idx="0"/>
          </p:cNvCxnSpPr>
          <p:nvPr/>
        </p:nvCxnSpPr>
        <p:spPr>
          <a:xfrm>
            <a:off x="2601809" y="1399876"/>
            <a:ext cx="0" cy="3309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Picture 59">
            <a:extLst>
              <a:ext uri="{FF2B5EF4-FFF2-40B4-BE49-F238E27FC236}">
                <a16:creationId xmlns:a16="http://schemas.microsoft.com/office/drawing/2014/main" id="{7D8371CD-8D9E-1D20-109B-79F75AE9946C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r="6227" b="13044"/>
          <a:stretch>
            <a:fillRect/>
          </a:stretch>
        </p:blipFill>
        <p:spPr>
          <a:xfrm>
            <a:off x="7177319" y="1169609"/>
            <a:ext cx="1590108" cy="190527"/>
          </a:xfrm>
          <a:prstGeom prst="rect">
            <a:avLst/>
          </a:prstGeom>
        </p:spPr>
      </p:pic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A31B97AE-3760-DBAD-6C77-EE38B69AD367}"/>
              </a:ext>
            </a:extLst>
          </p:cNvPr>
          <p:cNvCxnSpPr>
            <a:stCxn id="60" idx="2"/>
            <a:endCxn id="38" idx="0"/>
          </p:cNvCxnSpPr>
          <p:nvPr/>
        </p:nvCxnSpPr>
        <p:spPr>
          <a:xfrm>
            <a:off x="7972373" y="1360136"/>
            <a:ext cx="2828" cy="10660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16982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23F602-458E-3C09-7050-1D61017400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42D4F68B-BCA4-6BDC-F831-96764A9E60F9}"/>
              </a:ext>
            </a:extLst>
          </p:cNvPr>
          <p:cNvSpPr/>
          <p:nvPr/>
        </p:nvSpPr>
        <p:spPr>
          <a:xfrm>
            <a:off x="113211" y="121920"/>
            <a:ext cx="1724298" cy="725442"/>
          </a:xfrm>
          <a:prstGeom prst="rect">
            <a:avLst/>
          </a:prstGeom>
          <a:solidFill>
            <a:srgbClr val="FF4545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649BF5B-1E96-4502-8724-C3F0F734356F}"/>
              </a:ext>
            </a:extLst>
          </p:cNvPr>
          <p:cNvSpPr txBox="1"/>
          <p:nvPr/>
        </p:nvSpPr>
        <p:spPr>
          <a:xfrm>
            <a:off x="165462" y="201628"/>
            <a:ext cx="120265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Must Do											Film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0386046-853E-938A-578C-522471AC82C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590" t="11474" r="19811" b="16384"/>
          <a:stretch>
            <a:fillRect/>
          </a:stretch>
        </p:blipFill>
        <p:spPr>
          <a:xfrm>
            <a:off x="228723" y="856072"/>
            <a:ext cx="1064279" cy="844732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F9ABD11-5A71-9F20-590D-D31F03F3138C}"/>
              </a:ext>
            </a:extLst>
          </p:cNvPr>
          <p:cNvCxnSpPr>
            <a:cxnSpLocks/>
          </p:cNvCxnSpPr>
          <p:nvPr/>
        </p:nvCxnSpPr>
        <p:spPr>
          <a:xfrm>
            <a:off x="1358537" y="1271451"/>
            <a:ext cx="4789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Download MLV App, grade and convert Magic Lantern RAW video">
            <a:extLst>
              <a:ext uri="{FF2B5EF4-FFF2-40B4-BE49-F238E27FC236}">
                <a16:creationId xmlns:a16="http://schemas.microsoft.com/office/drawing/2014/main" id="{1F03DBE5-5C0B-8CC1-88BB-5F2B960A42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3994" y="710416"/>
            <a:ext cx="1138646" cy="1138646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26BB30C-3DBE-2FAC-C75F-B70006B1FE7A}"/>
              </a:ext>
            </a:extLst>
          </p:cNvPr>
          <p:cNvCxnSpPr>
            <a:cxnSpLocks/>
          </p:cNvCxnSpPr>
          <p:nvPr/>
        </p:nvCxnSpPr>
        <p:spPr>
          <a:xfrm>
            <a:off x="3483429" y="1278438"/>
            <a:ext cx="4789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How Non-Linear Editors Improve Video Creation | TechSmith">
            <a:extLst>
              <a:ext uri="{FF2B5EF4-FFF2-40B4-BE49-F238E27FC236}">
                <a16:creationId xmlns:a16="http://schemas.microsoft.com/office/drawing/2014/main" id="{83B0542B-72E3-6FF7-E704-29FE690D4C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111" y="2093638"/>
            <a:ext cx="4380411" cy="438041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C12B3F8-A457-74AE-4097-26812D06E57D}"/>
              </a:ext>
            </a:extLst>
          </p:cNvPr>
          <p:cNvSpPr txBox="1"/>
          <p:nvPr/>
        </p:nvSpPr>
        <p:spPr>
          <a:xfrm>
            <a:off x="3933632" y="955272"/>
            <a:ext cx="11386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NLE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B488E38-3C3D-B6C3-CB87-3FFDEFD46F5E}"/>
              </a:ext>
            </a:extLst>
          </p:cNvPr>
          <p:cNvCxnSpPr>
            <a:stCxn id="12" idx="3"/>
          </p:cNvCxnSpPr>
          <p:nvPr/>
        </p:nvCxnSpPr>
        <p:spPr>
          <a:xfrm flipV="1">
            <a:off x="5072278" y="1271451"/>
            <a:ext cx="1197893" cy="69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546ABE3A-A5A0-7E3C-7F7D-1E15702F6BF9}"/>
              </a:ext>
            </a:extLst>
          </p:cNvPr>
          <p:cNvSpPr txBox="1"/>
          <p:nvPr/>
        </p:nvSpPr>
        <p:spPr>
          <a:xfrm>
            <a:off x="6353370" y="957471"/>
            <a:ext cx="13972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H.264/H.265</a:t>
            </a:r>
          </a:p>
          <a:p>
            <a:pPr algn="ctr"/>
            <a:r>
              <a:rPr lang="en-US" dirty="0"/>
              <a:t>Rec.709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B96EA9C-4EB6-FE51-5A06-E7651C19FED8}"/>
              </a:ext>
            </a:extLst>
          </p:cNvPr>
          <p:cNvCxnSpPr>
            <a:stCxn id="21" idx="3"/>
          </p:cNvCxnSpPr>
          <p:nvPr/>
        </p:nvCxnSpPr>
        <p:spPr>
          <a:xfrm flipV="1">
            <a:off x="7750630" y="1271451"/>
            <a:ext cx="635724" cy="91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 descr="Social Media Logo Set facebook tiktok instagram youtube x 65657494 Vector  Art at Vecteezy">
            <a:extLst>
              <a:ext uri="{FF2B5EF4-FFF2-40B4-BE49-F238E27FC236}">
                <a16:creationId xmlns:a16="http://schemas.microsoft.com/office/drawing/2014/main" id="{F92A4FF9-FDDC-60B2-58EF-4B3E1ABF72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04068" y="793877"/>
            <a:ext cx="1912287" cy="955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9439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888475-96B7-8849-C366-E981B2B4DD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83E52B5-87A9-5633-3DB9-DBF80B4FC0A8}"/>
              </a:ext>
            </a:extLst>
          </p:cNvPr>
          <p:cNvSpPr/>
          <p:nvPr/>
        </p:nvSpPr>
        <p:spPr>
          <a:xfrm>
            <a:off x="113211" y="121920"/>
            <a:ext cx="1724298" cy="725442"/>
          </a:xfrm>
          <a:prstGeom prst="rect">
            <a:avLst/>
          </a:prstGeom>
          <a:solidFill>
            <a:srgbClr val="00B05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55C53B-576A-4DAE-CFBA-C0143F0174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0225" y="1154595"/>
            <a:ext cx="1457528" cy="247685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762D9F8-365B-CAFB-4EED-CA8F3615AE47}"/>
              </a:ext>
            </a:extLst>
          </p:cNvPr>
          <p:cNvCxnSpPr>
            <a:stCxn id="4" idx="2"/>
          </p:cNvCxnSpPr>
          <p:nvPr/>
        </p:nvCxnSpPr>
        <p:spPr>
          <a:xfrm>
            <a:off x="2578989" y="1402280"/>
            <a:ext cx="0" cy="6359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DAE459A-EDC5-EEAE-BED6-6B7EC52557C7}"/>
              </a:ext>
            </a:extLst>
          </p:cNvPr>
          <p:cNvSpPr txBox="1"/>
          <p:nvPr/>
        </p:nvSpPr>
        <p:spPr>
          <a:xfrm>
            <a:off x="1814013" y="2038261"/>
            <a:ext cx="152995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We want them to be processed, so we can work with normal .DNG files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49F794E-1831-E1E9-35A2-AD68923264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7927" y="1183449"/>
            <a:ext cx="1438476" cy="190527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0065EBC-8B13-8939-261A-2428A49AE212}"/>
              </a:ext>
            </a:extLst>
          </p:cNvPr>
          <p:cNvCxnSpPr/>
          <p:nvPr/>
        </p:nvCxnSpPr>
        <p:spPr>
          <a:xfrm>
            <a:off x="4491428" y="1376153"/>
            <a:ext cx="0" cy="6359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B011C63-C77F-D36E-8FF3-0DBB9575C163}"/>
              </a:ext>
            </a:extLst>
          </p:cNvPr>
          <p:cNvSpPr txBox="1"/>
          <p:nvPr/>
        </p:nvSpPr>
        <p:spPr>
          <a:xfrm>
            <a:off x="3726452" y="2012134"/>
            <a:ext cx="152995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/>
              <a:t>Usefull</a:t>
            </a:r>
            <a:r>
              <a:rPr lang="en-US" sz="1600" dirty="0"/>
              <a:t> for multithreading when doing 3</a:t>
            </a:r>
            <a:r>
              <a:rPr lang="en-US" sz="1600" baseline="30000" dirty="0"/>
              <a:t>rd</a:t>
            </a:r>
            <a:r>
              <a:rPr lang="en-US" sz="1600" dirty="0"/>
              <a:t> party processing. </a:t>
            </a:r>
          </a:p>
          <a:p>
            <a:pPr algn="ctr"/>
            <a:r>
              <a:rPr lang="en-US" sz="1600" dirty="0"/>
              <a:t>Optional</a:t>
            </a:r>
          </a:p>
          <a:p>
            <a:pPr algn="ctr"/>
            <a:endParaRPr lang="en-US" sz="16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D8DCDD-FA87-2C34-3AD5-641FAA82B9E9}"/>
              </a:ext>
            </a:extLst>
          </p:cNvPr>
          <p:cNvSpPr txBox="1"/>
          <p:nvPr/>
        </p:nvSpPr>
        <p:spPr>
          <a:xfrm>
            <a:off x="165463" y="201628"/>
            <a:ext cx="118959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Optional									Photography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4AE3D8A-C91B-5B40-A319-3B9B00013D8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1590" t="11474" r="19811" b="16384"/>
          <a:stretch>
            <a:fillRect/>
          </a:stretch>
        </p:blipFill>
        <p:spPr>
          <a:xfrm>
            <a:off x="228723" y="856072"/>
            <a:ext cx="1064279" cy="844732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6040D86-A26F-1E2E-6ED9-9191A368CC48}"/>
              </a:ext>
            </a:extLst>
          </p:cNvPr>
          <p:cNvCxnSpPr>
            <a:endCxn id="4" idx="1"/>
          </p:cNvCxnSpPr>
          <p:nvPr/>
        </p:nvCxnSpPr>
        <p:spPr>
          <a:xfrm>
            <a:off x="1358537" y="1271451"/>
            <a:ext cx="491688" cy="69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8A39745-FCDA-3D85-879F-ACE5559034FC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5256403" y="1278438"/>
            <a:ext cx="473962" cy="2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BEFDEB88-A8E4-633B-2D5B-FB5DFDBCFF7B}"/>
              </a:ext>
            </a:extLst>
          </p:cNvPr>
          <p:cNvSpPr txBox="1"/>
          <p:nvPr/>
        </p:nvSpPr>
        <p:spPr>
          <a:xfrm>
            <a:off x="5766577" y="1007299"/>
            <a:ext cx="6661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3</a:t>
            </a:r>
            <a:r>
              <a:rPr lang="en-US" sz="1600" baseline="30000" dirty="0"/>
              <a:t>rd</a:t>
            </a:r>
            <a:r>
              <a:rPr lang="en-US" sz="1600" dirty="0"/>
              <a:t> party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49B6D43-D414-8D54-ACC2-50E4E607C267}"/>
              </a:ext>
            </a:extLst>
          </p:cNvPr>
          <p:cNvCxnSpPr>
            <a:cxnSpLocks/>
          </p:cNvCxnSpPr>
          <p:nvPr/>
        </p:nvCxnSpPr>
        <p:spPr>
          <a:xfrm flipV="1">
            <a:off x="6432693" y="1269453"/>
            <a:ext cx="473962" cy="2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>
            <a:extLst>
              <a:ext uri="{FF2B5EF4-FFF2-40B4-BE49-F238E27FC236}">
                <a16:creationId xmlns:a16="http://schemas.microsoft.com/office/drawing/2014/main" id="{61082DE6-9670-3447-6805-F6DF39AA0F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05513" y="1198689"/>
            <a:ext cx="943107" cy="190527"/>
          </a:xfrm>
          <a:prstGeom prst="rect">
            <a:avLst/>
          </a:prstGeom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6EDE024-6C54-8C10-716D-14F22570F71F}"/>
              </a:ext>
            </a:extLst>
          </p:cNvPr>
          <p:cNvCxnSpPr>
            <a:cxnSpLocks/>
          </p:cNvCxnSpPr>
          <p:nvPr/>
        </p:nvCxnSpPr>
        <p:spPr>
          <a:xfrm flipV="1">
            <a:off x="8077192" y="1293677"/>
            <a:ext cx="473962" cy="2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626D5D6-3AAE-2D75-1227-24E6575D9D7C}"/>
              </a:ext>
            </a:extLst>
          </p:cNvPr>
          <p:cNvCxnSpPr/>
          <p:nvPr/>
        </p:nvCxnSpPr>
        <p:spPr>
          <a:xfrm>
            <a:off x="7403691" y="1402280"/>
            <a:ext cx="0" cy="6359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60323727-6A99-4252-01B2-A36C594331DC}"/>
              </a:ext>
            </a:extLst>
          </p:cNvPr>
          <p:cNvSpPr txBox="1"/>
          <p:nvPr/>
        </p:nvSpPr>
        <p:spPr>
          <a:xfrm>
            <a:off x="6638715" y="2038261"/>
            <a:ext cx="152995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DNG Compression. Need to implement.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CB0F9A3-24CA-0FA4-933B-DF10979D8408}"/>
              </a:ext>
            </a:extLst>
          </p:cNvPr>
          <p:cNvSpPr txBox="1"/>
          <p:nvPr/>
        </p:nvSpPr>
        <p:spPr>
          <a:xfrm>
            <a:off x="228723" y="4381984"/>
            <a:ext cx="18113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Tools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7459D660-FD18-2DB7-8680-2E35598577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48085" y="4569581"/>
            <a:ext cx="1381318" cy="209579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A416AED1-70D0-C617-978D-93D57752611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33786" y="4569581"/>
            <a:ext cx="1495634" cy="219106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908669FF-50F6-DA9B-51A3-2342DC317124}"/>
              </a:ext>
            </a:extLst>
          </p:cNvPr>
          <p:cNvSpPr txBox="1"/>
          <p:nvPr/>
        </p:nvSpPr>
        <p:spPr>
          <a:xfrm>
            <a:off x="3373769" y="5086712"/>
            <a:ext cx="152995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Create 0kb files. Useful to compare things or to do a call(tree).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D456CC3A-113B-D84B-E0F0-03C9E16B86AC}"/>
              </a:ext>
            </a:extLst>
          </p:cNvPr>
          <p:cNvCxnSpPr>
            <a:cxnSpLocks/>
            <a:stCxn id="44" idx="2"/>
            <a:endCxn id="48" idx="0"/>
          </p:cNvCxnSpPr>
          <p:nvPr/>
        </p:nvCxnSpPr>
        <p:spPr>
          <a:xfrm>
            <a:off x="4138744" y="4779160"/>
            <a:ext cx="1" cy="3075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5DE00687-0EC4-06C0-3730-4189BB0BBC4F}"/>
              </a:ext>
            </a:extLst>
          </p:cNvPr>
          <p:cNvCxnSpPr>
            <a:stCxn id="44" idx="3"/>
            <a:endCxn id="46" idx="1"/>
          </p:cNvCxnSpPr>
          <p:nvPr/>
        </p:nvCxnSpPr>
        <p:spPr>
          <a:xfrm>
            <a:off x="4829403" y="4674371"/>
            <a:ext cx="504383" cy="47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928EE0CC-07D9-3021-348A-9CE230D9CAD6}"/>
              </a:ext>
            </a:extLst>
          </p:cNvPr>
          <p:cNvSpPr txBox="1"/>
          <p:nvPr/>
        </p:nvSpPr>
        <p:spPr>
          <a:xfrm>
            <a:off x="5311074" y="5083864"/>
            <a:ext cx="152995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Compare what’s unique between original and 0kb Files.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05BE5B3C-E48E-674D-564E-D1B902F525D4}"/>
              </a:ext>
            </a:extLst>
          </p:cNvPr>
          <p:cNvCxnSpPr>
            <a:cxnSpLocks/>
            <a:stCxn id="46" idx="2"/>
            <a:endCxn id="60" idx="0"/>
          </p:cNvCxnSpPr>
          <p:nvPr/>
        </p:nvCxnSpPr>
        <p:spPr>
          <a:xfrm flipH="1">
            <a:off x="6076050" y="4788687"/>
            <a:ext cx="5553" cy="2951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6" name="Picture 65">
            <a:extLst>
              <a:ext uri="{FF2B5EF4-FFF2-40B4-BE49-F238E27FC236}">
                <a16:creationId xmlns:a16="http://schemas.microsoft.com/office/drawing/2014/main" id="{D08ABFE6-2AAE-093B-66B5-F5744A111BF7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r="6227" b="13044"/>
          <a:stretch>
            <a:fillRect/>
          </a:stretch>
        </p:blipFill>
        <p:spPr>
          <a:xfrm>
            <a:off x="2726805" y="725963"/>
            <a:ext cx="1590108" cy="190527"/>
          </a:xfrm>
          <a:prstGeom prst="rect">
            <a:avLst/>
          </a:prstGeom>
        </p:spPr>
      </p:pic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B5982EA9-0D1A-E123-3E5D-66716A7ACD51}"/>
              </a:ext>
            </a:extLst>
          </p:cNvPr>
          <p:cNvCxnSpPr>
            <a:cxnSpLocks/>
            <a:stCxn id="4" idx="0"/>
            <a:endCxn id="66" idx="1"/>
          </p:cNvCxnSpPr>
          <p:nvPr/>
        </p:nvCxnSpPr>
        <p:spPr>
          <a:xfrm flipV="1">
            <a:off x="2578989" y="821227"/>
            <a:ext cx="147816" cy="3333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BF55FF88-3990-72D5-A3E5-24BD4B45C114}"/>
              </a:ext>
            </a:extLst>
          </p:cNvPr>
          <p:cNvCxnSpPr>
            <a:cxnSpLocks/>
            <a:stCxn id="66" idx="3"/>
            <a:endCxn id="9" idx="0"/>
          </p:cNvCxnSpPr>
          <p:nvPr/>
        </p:nvCxnSpPr>
        <p:spPr>
          <a:xfrm>
            <a:off x="4316913" y="821227"/>
            <a:ext cx="220252" cy="3622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4" name="Picture 83">
            <a:extLst>
              <a:ext uri="{FF2B5EF4-FFF2-40B4-BE49-F238E27FC236}">
                <a16:creationId xmlns:a16="http://schemas.microsoft.com/office/drawing/2014/main" id="{1FE2C7D1-358E-D628-3A9C-3E6D9A0911BE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r="6227" b="13044"/>
          <a:stretch>
            <a:fillRect/>
          </a:stretch>
        </p:blipFill>
        <p:spPr>
          <a:xfrm>
            <a:off x="1512648" y="4580742"/>
            <a:ext cx="1590108" cy="190527"/>
          </a:xfrm>
          <a:prstGeom prst="rect">
            <a:avLst/>
          </a:prstGeom>
        </p:spPr>
      </p:pic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BFE6FDD1-4CAA-C7DD-92C1-52C9E84841FA}"/>
              </a:ext>
            </a:extLst>
          </p:cNvPr>
          <p:cNvCxnSpPr>
            <a:cxnSpLocks/>
            <a:stCxn id="84" idx="3"/>
            <a:endCxn id="44" idx="1"/>
          </p:cNvCxnSpPr>
          <p:nvPr/>
        </p:nvCxnSpPr>
        <p:spPr>
          <a:xfrm flipV="1">
            <a:off x="3102756" y="4674371"/>
            <a:ext cx="345329" cy="16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4388D794-2B12-1DA4-0496-8711ECA4C87F}"/>
              </a:ext>
            </a:extLst>
          </p:cNvPr>
          <p:cNvSpPr txBox="1"/>
          <p:nvPr/>
        </p:nvSpPr>
        <p:spPr>
          <a:xfrm>
            <a:off x="1542059" y="5048324"/>
            <a:ext cx="152995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Sometimes, not all files are saved in Dual ISO. You want to work with DNG+CR2/3 combined.</a:t>
            </a:r>
          </a:p>
        </p:txBody>
      </p: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FC7F2E28-CF7C-0767-A353-B6F824CA01C7}"/>
              </a:ext>
            </a:extLst>
          </p:cNvPr>
          <p:cNvCxnSpPr>
            <a:cxnSpLocks/>
            <a:stCxn id="84" idx="2"/>
            <a:endCxn id="95" idx="0"/>
          </p:cNvCxnSpPr>
          <p:nvPr/>
        </p:nvCxnSpPr>
        <p:spPr>
          <a:xfrm flipH="1">
            <a:off x="2307035" y="4771269"/>
            <a:ext cx="667" cy="2770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76434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Rectangle 117">
            <a:extLst>
              <a:ext uri="{FF2B5EF4-FFF2-40B4-BE49-F238E27FC236}">
                <a16:creationId xmlns:a16="http://schemas.microsoft.com/office/drawing/2014/main" id="{5708CFF4-449A-BCA7-61FD-5BDF8EB5F6BB}"/>
              </a:ext>
            </a:extLst>
          </p:cNvPr>
          <p:cNvSpPr/>
          <p:nvPr/>
        </p:nvSpPr>
        <p:spPr>
          <a:xfrm>
            <a:off x="113211" y="121920"/>
            <a:ext cx="1724298" cy="725442"/>
          </a:xfrm>
          <a:prstGeom prst="rect">
            <a:avLst/>
          </a:prstGeom>
          <a:solidFill>
            <a:srgbClr val="00B05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F3754C3-6525-1682-EAAA-0FA62796FA3E}"/>
              </a:ext>
            </a:extLst>
          </p:cNvPr>
          <p:cNvCxnSpPr>
            <a:cxnSpLocks/>
          </p:cNvCxnSpPr>
          <p:nvPr/>
        </p:nvCxnSpPr>
        <p:spPr>
          <a:xfrm>
            <a:off x="2221936" y="1402280"/>
            <a:ext cx="0" cy="6359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9189E93-6568-3AA9-15F9-7E5FA1FF2282}"/>
              </a:ext>
            </a:extLst>
          </p:cNvPr>
          <p:cNvSpPr txBox="1"/>
          <p:nvPr/>
        </p:nvSpPr>
        <p:spPr>
          <a:xfrm>
            <a:off x="1456960" y="2029552"/>
            <a:ext cx="152995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We want them to be processed, so we can work with normal .DNG files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28F4D8B-811E-28D8-81BE-74ABE0D4C3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7927" y="1183449"/>
            <a:ext cx="1438476" cy="190527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DCFE2A7-1CA4-CF6E-3698-6CE16C88A406}"/>
              </a:ext>
            </a:extLst>
          </p:cNvPr>
          <p:cNvCxnSpPr/>
          <p:nvPr/>
        </p:nvCxnSpPr>
        <p:spPr>
          <a:xfrm>
            <a:off x="4491428" y="1376153"/>
            <a:ext cx="0" cy="6359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5AEC8DF-547A-BE4F-473A-79F4A1FE8EAF}"/>
              </a:ext>
            </a:extLst>
          </p:cNvPr>
          <p:cNvSpPr txBox="1"/>
          <p:nvPr/>
        </p:nvSpPr>
        <p:spPr>
          <a:xfrm>
            <a:off x="3726452" y="2012134"/>
            <a:ext cx="152995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/>
              <a:t>Usefull</a:t>
            </a:r>
            <a:r>
              <a:rPr lang="en-US" sz="1600" dirty="0"/>
              <a:t> for multithreading when doing 3</a:t>
            </a:r>
            <a:r>
              <a:rPr lang="en-US" sz="1600" baseline="30000" dirty="0"/>
              <a:t>rd</a:t>
            </a:r>
            <a:r>
              <a:rPr lang="en-US" sz="1600" dirty="0"/>
              <a:t> party processing. </a:t>
            </a:r>
          </a:p>
          <a:p>
            <a:pPr algn="ctr"/>
            <a:r>
              <a:rPr lang="en-US" sz="1600" dirty="0"/>
              <a:t>Optional</a:t>
            </a:r>
          </a:p>
          <a:p>
            <a:pPr algn="ctr"/>
            <a:endParaRPr lang="en-US" sz="16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E4A285D-F3B0-CA29-7B12-E299F373EED3}"/>
              </a:ext>
            </a:extLst>
          </p:cNvPr>
          <p:cNvSpPr txBox="1"/>
          <p:nvPr/>
        </p:nvSpPr>
        <p:spPr>
          <a:xfrm>
            <a:off x="165463" y="201628"/>
            <a:ext cx="118959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Optional											Film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9723E30-07C8-AB42-FD8E-E23C7088862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1590" t="11474" r="19811" b="16384"/>
          <a:stretch>
            <a:fillRect/>
          </a:stretch>
        </p:blipFill>
        <p:spPr>
          <a:xfrm>
            <a:off x="228723" y="856072"/>
            <a:ext cx="1064279" cy="844732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86ACF46-495D-6A94-208B-0C67F823D98C}"/>
              </a:ext>
            </a:extLst>
          </p:cNvPr>
          <p:cNvCxnSpPr>
            <a:cxnSpLocks/>
            <a:stCxn id="15" idx="3"/>
            <a:endCxn id="102" idx="1"/>
          </p:cNvCxnSpPr>
          <p:nvPr/>
        </p:nvCxnSpPr>
        <p:spPr>
          <a:xfrm>
            <a:off x="1293002" y="1278438"/>
            <a:ext cx="49738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FF966B7-9F8A-F4CE-AB71-62A7D3E9837B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5256403" y="1278438"/>
            <a:ext cx="473962" cy="2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B1C6DA4D-A392-1CB2-71A2-5ACA951A85AE}"/>
              </a:ext>
            </a:extLst>
          </p:cNvPr>
          <p:cNvSpPr txBox="1"/>
          <p:nvPr/>
        </p:nvSpPr>
        <p:spPr>
          <a:xfrm>
            <a:off x="5766577" y="1007299"/>
            <a:ext cx="6661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3</a:t>
            </a:r>
            <a:r>
              <a:rPr lang="en-US" sz="1600" baseline="30000" dirty="0"/>
              <a:t>rd</a:t>
            </a:r>
            <a:r>
              <a:rPr lang="en-US" sz="1600" dirty="0"/>
              <a:t> party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DEF5261-A2DB-DBDF-97CF-4FB3A6A47781}"/>
              </a:ext>
            </a:extLst>
          </p:cNvPr>
          <p:cNvCxnSpPr>
            <a:cxnSpLocks/>
          </p:cNvCxnSpPr>
          <p:nvPr/>
        </p:nvCxnSpPr>
        <p:spPr>
          <a:xfrm flipV="1">
            <a:off x="6432693" y="1269453"/>
            <a:ext cx="473962" cy="2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>
            <a:extLst>
              <a:ext uri="{FF2B5EF4-FFF2-40B4-BE49-F238E27FC236}">
                <a16:creationId xmlns:a16="http://schemas.microsoft.com/office/drawing/2014/main" id="{1BDACD59-D282-4784-47D5-242DAEA083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5513" y="1198689"/>
            <a:ext cx="943107" cy="190527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EA399848-E916-2713-2E9D-E55F814680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79727" y="1198689"/>
            <a:ext cx="1524213" cy="238158"/>
          </a:xfrm>
          <a:prstGeom prst="rect">
            <a:avLst/>
          </a:prstGeom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F88B160-FF69-F8FE-CA8F-22931592E75B}"/>
              </a:ext>
            </a:extLst>
          </p:cNvPr>
          <p:cNvCxnSpPr>
            <a:cxnSpLocks/>
          </p:cNvCxnSpPr>
          <p:nvPr/>
        </p:nvCxnSpPr>
        <p:spPr>
          <a:xfrm flipV="1">
            <a:off x="8077192" y="1293677"/>
            <a:ext cx="473962" cy="2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64B12827-781F-07C6-D607-79D4F92A0ECB}"/>
              </a:ext>
            </a:extLst>
          </p:cNvPr>
          <p:cNvCxnSpPr/>
          <p:nvPr/>
        </p:nvCxnSpPr>
        <p:spPr>
          <a:xfrm>
            <a:off x="7403691" y="1402280"/>
            <a:ext cx="0" cy="6359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BB8ADA5A-0894-1DA7-FA87-CF0CF7DBDD7F}"/>
              </a:ext>
            </a:extLst>
          </p:cNvPr>
          <p:cNvSpPr txBox="1"/>
          <p:nvPr/>
        </p:nvSpPr>
        <p:spPr>
          <a:xfrm>
            <a:off x="6638715" y="2038261"/>
            <a:ext cx="152995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DNG Compression. Need to implement.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0074EA8-50C4-4E76-75BF-40962907509F}"/>
              </a:ext>
            </a:extLst>
          </p:cNvPr>
          <p:cNvCxnSpPr/>
          <p:nvPr/>
        </p:nvCxnSpPr>
        <p:spPr>
          <a:xfrm>
            <a:off x="9316130" y="1376153"/>
            <a:ext cx="0" cy="6359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9BB8E467-F350-4B56-BB70-840720BA6AD7}"/>
              </a:ext>
            </a:extLst>
          </p:cNvPr>
          <p:cNvSpPr txBox="1"/>
          <p:nvPr/>
        </p:nvSpPr>
        <p:spPr>
          <a:xfrm>
            <a:off x="8551154" y="2012134"/>
            <a:ext cx="15299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If you work with DaVinci</a:t>
            </a:r>
          </a:p>
        </p:txBody>
      </p:sp>
      <p:pic>
        <p:nvPicPr>
          <p:cNvPr id="102" name="Picture 101">
            <a:extLst>
              <a:ext uri="{FF2B5EF4-FFF2-40B4-BE49-F238E27FC236}">
                <a16:creationId xmlns:a16="http://schemas.microsoft.com/office/drawing/2014/main" id="{C5DC3AF3-3A2F-1A23-B3B4-3BE1AAB5B5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90383" y="1183174"/>
            <a:ext cx="790685" cy="190527"/>
          </a:xfrm>
          <a:prstGeom prst="rect">
            <a:avLst/>
          </a:prstGeom>
        </p:spPr>
      </p:pic>
      <p:pic>
        <p:nvPicPr>
          <p:cNvPr id="106" name="Picture 105">
            <a:extLst>
              <a:ext uri="{FF2B5EF4-FFF2-40B4-BE49-F238E27FC236}">
                <a16:creationId xmlns:a16="http://schemas.microsoft.com/office/drawing/2014/main" id="{3B545E60-7D5B-7257-E3A6-58DEEBED0D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90641" y="656400"/>
            <a:ext cx="1143160" cy="247685"/>
          </a:xfrm>
          <a:prstGeom prst="rect">
            <a:avLst/>
          </a:prstGeom>
        </p:spPr>
      </p:pic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2287915F-6EC9-9046-0583-245B7F569568}"/>
              </a:ext>
            </a:extLst>
          </p:cNvPr>
          <p:cNvCxnSpPr>
            <a:cxnSpLocks/>
            <a:endCxn id="106" idx="1"/>
          </p:cNvCxnSpPr>
          <p:nvPr/>
        </p:nvCxnSpPr>
        <p:spPr>
          <a:xfrm flipV="1">
            <a:off x="2220410" y="780243"/>
            <a:ext cx="370231" cy="3645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C2B306FB-0AAF-5642-BC1E-11520E8F5EBF}"/>
              </a:ext>
            </a:extLst>
          </p:cNvPr>
          <p:cNvCxnSpPr>
            <a:cxnSpLocks/>
            <a:stCxn id="106" idx="3"/>
          </p:cNvCxnSpPr>
          <p:nvPr/>
        </p:nvCxnSpPr>
        <p:spPr>
          <a:xfrm>
            <a:off x="3733801" y="780243"/>
            <a:ext cx="444785" cy="3934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829F26AA-58C2-E31D-03B1-B57F8B7FFBFB}"/>
              </a:ext>
            </a:extLst>
          </p:cNvPr>
          <p:cNvCxnSpPr>
            <a:cxnSpLocks/>
            <a:stCxn id="30" idx="3"/>
          </p:cNvCxnSpPr>
          <p:nvPr/>
        </p:nvCxnSpPr>
        <p:spPr>
          <a:xfrm>
            <a:off x="10203940" y="1317768"/>
            <a:ext cx="73110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2FAAE3BD-8B08-B4F4-EAAE-DC20A4A0A323}"/>
              </a:ext>
            </a:extLst>
          </p:cNvPr>
          <p:cNvCxnSpPr/>
          <p:nvPr/>
        </p:nvCxnSpPr>
        <p:spPr>
          <a:xfrm>
            <a:off x="10935047" y="1317768"/>
            <a:ext cx="0" cy="27665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TextBox 116">
            <a:extLst>
              <a:ext uri="{FF2B5EF4-FFF2-40B4-BE49-F238E27FC236}">
                <a16:creationId xmlns:a16="http://schemas.microsoft.com/office/drawing/2014/main" id="{D7271E94-3B41-2359-1843-D506291BDAB4}"/>
              </a:ext>
            </a:extLst>
          </p:cNvPr>
          <p:cNvSpPr txBox="1"/>
          <p:nvPr/>
        </p:nvSpPr>
        <p:spPr>
          <a:xfrm>
            <a:off x="10005626" y="4145281"/>
            <a:ext cx="1858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DaVinci Workflow</a:t>
            </a:r>
          </a:p>
        </p:txBody>
      </p:sp>
    </p:spTree>
    <p:extLst>
      <p:ext uri="{BB962C8B-B14F-4D97-AF65-F5344CB8AC3E}">
        <p14:creationId xmlns:p14="http://schemas.microsoft.com/office/powerpoint/2010/main" val="23527116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0D6A7CA-4D00-CDCC-2116-1DF852A34B7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590" t="11474" r="19811" b="16384"/>
          <a:stretch>
            <a:fillRect/>
          </a:stretch>
        </p:blipFill>
        <p:spPr>
          <a:xfrm>
            <a:off x="618308" y="322217"/>
            <a:ext cx="2229396" cy="1769501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B0237D3-3287-00CA-374D-199FE660607E}"/>
              </a:ext>
            </a:extLst>
          </p:cNvPr>
          <p:cNvCxnSpPr/>
          <p:nvPr/>
        </p:nvCxnSpPr>
        <p:spPr>
          <a:xfrm>
            <a:off x="3701143" y="914400"/>
            <a:ext cx="25690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B0EB1D1-EE9D-8EB7-F7A2-F02CFF09CAA6}"/>
              </a:ext>
            </a:extLst>
          </p:cNvPr>
          <p:cNvSpPr txBox="1"/>
          <p:nvPr/>
        </p:nvSpPr>
        <p:spPr>
          <a:xfrm>
            <a:off x="6740434" y="322217"/>
            <a:ext cx="351826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Capable of 5.7K Anamorphic Output. MLV format 12~14 bit.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This translates to </a:t>
            </a:r>
            <a:r>
              <a:rPr lang="en-US" dirty="0" err="1"/>
              <a:t>CinemaDNG</a:t>
            </a:r>
            <a:r>
              <a:rPr lang="en-US" dirty="0"/>
              <a:t>. </a:t>
            </a:r>
          </a:p>
          <a:p>
            <a:endParaRPr lang="en-US" dirty="0"/>
          </a:p>
          <a:p>
            <a:r>
              <a:rPr lang="en-US" dirty="0"/>
              <a:t>With dual iso, 14 stops.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8C2EC10-6FE1-7C2C-8719-42D31933C531}"/>
              </a:ext>
            </a:extLst>
          </p:cNvPr>
          <p:cNvSpPr txBox="1"/>
          <p:nvPr/>
        </p:nvSpPr>
        <p:spPr>
          <a:xfrm>
            <a:off x="618308" y="3204753"/>
            <a:ext cx="9353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Filesize</a:t>
            </a:r>
            <a:r>
              <a:rPr lang="en-US" dirty="0"/>
              <a:t> Huge</a:t>
            </a:r>
          </a:p>
        </p:txBody>
      </p:sp>
    </p:spTree>
    <p:extLst>
      <p:ext uri="{BB962C8B-B14F-4D97-AF65-F5344CB8AC3E}">
        <p14:creationId xmlns:p14="http://schemas.microsoft.com/office/powerpoint/2010/main" val="16776976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CCFA74-EF37-09DE-DB39-960AD6C2FA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3393CB7-7479-0B0B-220E-27B4B2834C60}"/>
              </a:ext>
            </a:extLst>
          </p:cNvPr>
          <p:cNvCxnSpPr/>
          <p:nvPr/>
        </p:nvCxnSpPr>
        <p:spPr>
          <a:xfrm>
            <a:off x="3762102" y="-41366"/>
            <a:ext cx="0" cy="69407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76BEDBF-7F20-CD50-09AF-63D7D508A0E6}"/>
              </a:ext>
            </a:extLst>
          </p:cNvPr>
          <p:cNvCxnSpPr/>
          <p:nvPr/>
        </p:nvCxnSpPr>
        <p:spPr>
          <a:xfrm>
            <a:off x="8390708" y="-82731"/>
            <a:ext cx="0" cy="69407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13B8718-3CC4-771B-AD4E-534D59F20CD8}"/>
              </a:ext>
            </a:extLst>
          </p:cNvPr>
          <p:cNvSpPr txBox="1"/>
          <p:nvPr/>
        </p:nvSpPr>
        <p:spPr>
          <a:xfrm>
            <a:off x="748937" y="278675"/>
            <a:ext cx="2089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Keeping the Original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DED9F7-1678-22AA-5E5D-E3C50397EB4A}"/>
              </a:ext>
            </a:extLst>
          </p:cNvPr>
          <p:cNvSpPr txBox="1"/>
          <p:nvPr/>
        </p:nvSpPr>
        <p:spPr>
          <a:xfrm>
            <a:off x="191588" y="5042263"/>
            <a:ext cx="302172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Pain in the ass</a:t>
            </a:r>
          </a:p>
          <a:p>
            <a:r>
              <a:rPr lang="en-US" dirty="0"/>
              <a:t>Very huge files</a:t>
            </a:r>
          </a:p>
          <a:p>
            <a:r>
              <a:rPr lang="en-US" dirty="0"/>
              <a:t>Problems </a:t>
            </a:r>
            <a:r>
              <a:rPr lang="en-US" dirty="0" err="1"/>
              <a:t>releated</a:t>
            </a:r>
            <a:r>
              <a:rPr lang="en-US" dirty="0"/>
              <a:t> to playback</a:t>
            </a: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D02927-5E7E-8DF9-2B17-EEBBD05841D7}"/>
              </a:ext>
            </a:extLst>
          </p:cNvPr>
          <p:cNvSpPr txBox="1"/>
          <p:nvPr/>
        </p:nvSpPr>
        <p:spPr>
          <a:xfrm>
            <a:off x="191588" y="1589204"/>
            <a:ext cx="137877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Best quality. </a:t>
            </a:r>
          </a:p>
          <a:p>
            <a:r>
              <a:rPr lang="en-US" dirty="0"/>
              <a:t>True Raw.</a:t>
            </a:r>
          </a:p>
          <a:p>
            <a:r>
              <a:rPr lang="en-US" dirty="0"/>
              <a:t>14 Bit.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6B48BD-FE39-7C18-7356-625708D70F7B}"/>
              </a:ext>
            </a:extLst>
          </p:cNvPr>
          <p:cNvSpPr txBox="1"/>
          <p:nvPr/>
        </p:nvSpPr>
        <p:spPr>
          <a:xfrm>
            <a:off x="227142" y="1140823"/>
            <a:ext cx="653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Pros: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0C20C8-2B03-8150-2467-BC81280EC95F}"/>
              </a:ext>
            </a:extLst>
          </p:cNvPr>
          <p:cNvSpPr txBox="1"/>
          <p:nvPr/>
        </p:nvSpPr>
        <p:spPr>
          <a:xfrm>
            <a:off x="191588" y="4672931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EE0000"/>
                </a:solidFill>
              </a:rPr>
              <a:t>Cons: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32641B-CFF9-943E-5B49-3AE7539236BD}"/>
              </a:ext>
            </a:extLst>
          </p:cNvPr>
          <p:cNvSpPr txBox="1"/>
          <p:nvPr/>
        </p:nvSpPr>
        <p:spPr>
          <a:xfrm>
            <a:off x="4773832" y="182881"/>
            <a:ext cx="2360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DNxHR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46880C7-1708-36B8-DC1F-A7EB982F6EC8}"/>
              </a:ext>
            </a:extLst>
          </p:cNvPr>
          <p:cNvSpPr txBox="1"/>
          <p:nvPr/>
        </p:nvSpPr>
        <p:spPr>
          <a:xfrm>
            <a:off x="9441192" y="94009"/>
            <a:ext cx="1888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SlimRaw</a:t>
            </a:r>
            <a:r>
              <a:rPr lang="en-US" dirty="0"/>
              <a:t> - Original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B7FE97D-D6D6-9E36-272D-B25F691B7085}"/>
              </a:ext>
            </a:extLst>
          </p:cNvPr>
          <p:cNvSpPr txBox="1"/>
          <p:nvPr/>
        </p:nvSpPr>
        <p:spPr>
          <a:xfrm>
            <a:off x="4329571" y="1445512"/>
            <a:ext cx="294837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Almost Raw quality. </a:t>
            </a:r>
          </a:p>
          <a:p>
            <a:r>
              <a:rPr lang="en-US" dirty="0"/>
              <a:t>10 Bit.</a:t>
            </a:r>
          </a:p>
          <a:p>
            <a:r>
              <a:rPr lang="en-US" dirty="0"/>
              <a:t>Interleaved – Faster decoding</a:t>
            </a:r>
          </a:p>
          <a:p>
            <a:r>
              <a:rPr lang="en-US" dirty="0"/>
              <a:t>Can be graded.</a:t>
            </a:r>
          </a:p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85D0D41-CE81-BA68-C7EF-EEA215593EFA}"/>
              </a:ext>
            </a:extLst>
          </p:cNvPr>
          <p:cNvSpPr txBox="1"/>
          <p:nvPr/>
        </p:nvSpPr>
        <p:spPr>
          <a:xfrm>
            <a:off x="4365125" y="997131"/>
            <a:ext cx="653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Pros: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C17B85A-5692-6893-92C5-7435E0B60F85}"/>
              </a:ext>
            </a:extLst>
          </p:cNvPr>
          <p:cNvSpPr txBox="1"/>
          <p:nvPr/>
        </p:nvSpPr>
        <p:spPr>
          <a:xfrm>
            <a:off x="4383363" y="5042263"/>
            <a:ext cx="302172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Pain in the ass</a:t>
            </a:r>
          </a:p>
          <a:p>
            <a:r>
              <a:rPr lang="en-US" dirty="0"/>
              <a:t>Very huge files</a:t>
            </a:r>
          </a:p>
          <a:p>
            <a:r>
              <a:rPr lang="en-US" dirty="0"/>
              <a:t>Problems </a:t>
            </a:r>
            <a:r>
              <a:rPr lang="en-US" dirty="0" err="1"/>
              <a:t>releated</a:t>
            </a:r>
            <a:r>
              <a:rPr lang="en-US" dirty="0"/>
              <a:t> to playback</a:t>
            </a:r>
          </a:p>
          <a:p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51F31E4-B976-B037-9B3E-E6FA751ED50B}"/>
              </a:ext>
            </a:extLst>
          </p:cNvPr>
          <p:cNvSpPr txBox="1"/>
          <p:nvPr/>
        </p:nvSpPr>
        <p:spPr>
          <a:xfrm>
            <a:off x="4383363" y="4672931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EE0000"/>
                </a:solidFill>
              </a:rPr>
              <a:t>Cons: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5A14C99-78C3-9BB5-243E-6D64B81BD8F0}"/>
              </a:ext>
            </a:extLst>
          </p:cNvPr>
          <p:cNvSpPr txBox="1"/>
          <p:nvPr/>
        </p:nvSpPr>
        <p:spPr>
          <a:xfrm>
            <a:off x="8740734" y="5042263"/>
            <a:ext cx="1400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Need to test.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36E7178-1167-F1C8-D35F-C75CE45B8C65}"/>
              </a:ext>
            </a:extLst>
          </p:cNvPr>
          <p:cNvSpPr txBox="1"/>
          <p:nvPr/>
        </p:nvSpPr>
        <p:spPr>
          <a:xfrm>
            <a:off x="8740734" y="4672931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EE0000"/>
                </a:solidFill>
              </a:rPr>
              <a:t>Cons: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B0F567F-9AD2-3DD5-4A33-6B22FD72BB52}"/>
              </a:ext>
            </a:extLst>
          </p:cNvPr>
          <p:cNvSpPr txBox="1"/>
          <p:nvPr/>
        </p:nvSpPr>
        <p:spPr>
          <a:xfrm>
            <a:off x="8814088" y="1366463"/>
            <a:ext cx="218200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Best quality. </a:t>
            </a:r>
          </a:p>
          <a:p>
            <a:r>
              <a:rPr lang="en-US" dirty="0"/>
              <a:t>12-14 Bit.</a:t>
            </a:r>
          </a:p>
          <a:p>
            <a:r>
              <a:rPr lang="en-US" dirty="0"/>
              <a:t>True Raw</a:t>
            </a:r>
          </a:p>
          <a:p>
            <a:r>
              <a:rPr lang="en-US" dirty="0"/>
              <a:t>50% off size? </a:t>
            </a:r>
          </a:p>
          <a:p>
            <a:r>
              <a:rPr lang="en-US" dirty="0"/>
              <a:t>Could be even more?</a:t>
            </a:r>
          </a:p>
          <a:p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703FA77-91B8-7B8A-492D-DA515323BC2E}"/>
              </a:ext>
            </a:extLst>
          </p:cNvPr>
          <p:cNvSpPr txBox="1"/>
          <p:nvPr/>
        </p:nvSpPr>
        <p:spPr>
          <a:xfrm>
            <a:off x="8849642" y="918082"/>
            <a:ext cx="653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Pros:</a:t>
            </a:r>
          </a:p>
        </p:txBody>
      </p:sp>
    </p:spTree>
    <p:extLst>
      <p:ext uri="{BB962C8B-B14F-4D97-AF65-F5344CB8AC3E}">
        <p14:creationId xmlns:p14="http://schemas.microsoft.com/office/powerpoint/2010/main" val="19899325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BA11CA-9CDD-87A6-9DD5-DF41A9541D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37CFC8F-175E-5C61-399D-F82307BA5C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230" y="0"/>
            <a:ext cx="107215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5106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</TotalTime>
  <Words>352</Words>
  <Application>Microsoft Office PowerPoint</Application>
  <PresentationFormat>Widescreen</PresentationFormat>
  <Paragraphs>62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MagicLantern – MLV and CDNG Workflow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Admin</dc:creator>
  <cp:lastModifiedBy>Admin</cp:lastModifiedBy>
  <cp:revision>5</cp:revision>
  <dcterms:created xsi:type="dcterms:W3CDTF">2025-12-27T11:15:52Z</dcterms:created>
  <dcterms:modified xsi:type="dcterms:W3CDTF">2025-12-30T22:10:08Z</dcterms:modified>
</cp:coreProperties>
</file>